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85" r:id="rId3"/>
    <p:sldId id="286" r:id="rId4"/>
    <p:sldId id="303" r:id="rId5"/>
    <p:sldId id="287" r:id="rId6"/>
    <p:sldId id="288" r:id="rId7"/>
    <p:sldId id="289" r:id="rId8"/>
    <p:sldId id="290" r:id="rId9"/>
    <p:sldId id="291" r:id="rId10"/>
    <p:sldId id="292" r:id="rId11"/>
    <p:sldId id="294" r:id="rId12"/>
    <p:sldId id="293" r:id="rId13"/>
    <p:sldId id="295" r:id="rId14"/>
    <p:sldId id="296" r:id="rId15"/>
    <p:sldId id="297" r:id="rId16"/>
    <p:sldId id="299" r:id="rId17"/>
    <p:sldId id="298" r:id="rId18"/>
    <p:sldId id="300" r:id="rId19"/>
    <p:sldId id="304" r:id="rId20"/>
    <p:sldId id="30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qPt/uV4Lmp9OLQ3BfV/fKJvuV5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lar Denia" initials="PD" lastIdx="21" clrIdx="0">
    <p:extLst>
      <p:ext uri="{19B8F6BF-5375-455C-9EA6-DF929625EA0E}">
        <p15:presenceInfo xmlns:p15="http://schemas.microsoft.com/office/powerpoint/2012/main" userId="5dd8a7bd06efc9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5T18:30:11.923" idx="1">
    <p:pos x="10" y="10"/>
    <p:text>DeepLearning ==&gt; red neuronal
Tratan se asemejar el comportamiento de una neurona
Algoritmo con  1 sola unica neurana ==&gt; Perceptron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05T18:33:42.260" idx="2">
    <p:pos x="10" y="10"/>
    <p:text>El resultado de las sumas de los pesos de los inputs + bias (1*w0) == pasa por una función de activación, lo que sale de eso es el 'output'</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05T19:51:08.771" idx="20">
    <p:pos x="10" y="10"/>
    <p:text>Existen más funciones de activación, pero sólodaremos:
Sigmoide
Relu
SoftMax</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05T19:03:35.564" idx="3">
    <p:pos x="10" y="10"/>
    <p:text>En la red neuronal puedes tener tantas capas ocultas como quieras y tantas neuranas como quieras en cada una de las capas</p:text>
    <p:extLst>
      <p:ext uri="{C676402C-5697-4E1C-873F-D02D1690AC5C}">
        <p15:threadingInfo xmlns:p15="http://schemas.microsoft.com/office/powerpoint/2012/main" timeZoneBias="-60"/>
      </p:ext>
    </p:extLst>
  </p:cm>
  <p:cm authorId="1" dt="2021-02-05T19:07:49.162" idx="4">
    <p:pos x="146" y="146"/>
    <p:text>En la/s capa/s  oculta/s trabajan todas con la misma función de activación pero en la capa de salida 'output' se puede utilizar otra función de activación.</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05T19:12:32.790" idx="6">
    <p:pos x="10" y="10"/>
    <p:text>Cada EPOCA == CICLO.</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05T19:23:37.228" idx="7">
    <p:pos x="10" y="10"/>
    <p:text>eL OPTIMIZADOR es como muevo para encontrar el mínimo de gradiente</p:text>
    <p:extLst>
      <p:ext uri="{C676402C-5697-4E1C-873F-D02D1690AC5C}">
        <p15:threadingInfo xmlns:p15="http://schemas.microsoft.com/office/powerpoint/2012/main" timeZoneBias="-60"/>
      </p:ext>
    </p:extLst>
  </p:cm>
  <p:cm authorId="1" dt="2021-02-05T19:24:11.482" idx="8">
    <p:pos x="146" y="146"/>
    <p:text>La FUNCIÓN DE COSTE es la sábana/plano que define el modelo con los diferenrtes inputs</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2-05T19:25:57.607" idx="9">
    <p:pos x="10" y="10"/>
    <p:text>Diferentes tipo de Optimizadores, y su comportamiento, para obtener el error mínimo</p:text>
    <p:extLst>
      <p:ext uri="{C676402C-5697-4E1C-873F-D02D1690AC5C}">
        <p15:threadingInfo xmlns:p15="http://schemas.microsoft.com/office/powerpoint/2012/main" timeZoneBias="-60"/>
      </p:ext>
    </p:extLst>
  </p:cm>
  <p:cm authorId="1" dt="2021-02-05T19:30:30.095" idx="10">
    <p:pos x="146" y="146"/>
    <p:text>Los optimizadores son métodos matema´ticos que definen el movimiento de un elemento explorador para registrar el mejor resultado (menor error)</p:text>
    <p:extLst>
      <p:ext uri="{C676402C-5697-4E1C-873F-D02D1690AC5C}">
        <p15:threadingInfo xmlns:p15="http://schemas.microsoft.com/office/powerpoint/2012/main" timeZoneBias="-60"/>
      </p:ext>
    </p:extLst>
  </p:cm>
  <p:cm authorId="1" dt="2021-02-05T19:33:52.786" idx="12">
    <p:pos x="282" y="282"/>
    <p:text>el problema cuando el optimizador se ha estancado en un mínimo local... no al mínimo de la función de coste total.</p:text>
    <p:extLst>
      <p:ext uri="{C676402C-5697-4E1C-873F-D02D1690AC5C}">
        <p15:threadingInfo xmlns:p15="http://schemas.microsoft.com/office/powerpoint/2012/main" timeZoneBias="-60"/>
      </p:ext>
    </p:extLst>
  </p:cm>
  <p:cm authorId="1" dt="2021-02-05T19:40:09.325" idx="13">
    <p:pos x="282" y="418"/>
    <p:text>Hay optimizadores que no llegan bien a mínimos locales.</p:text>
    <p:extLst>
      <p:ext uri="{C676402C-5697-4E1C-873F-D02D1690AC5C}">
        <p15:threadingInfo xmlns:p15="http://schemas.microsoft.com/office/powerpoint/2012/main" timeZoneBias="-60">
          <p15:parentCm authorId="1" idx="12"/>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2-05T19:41:50.926" idx="14">
    <p:pos x="10" y="10"/>
    <p:text>BACKPROPAGATION ==&gt; Cuando el cálculo de perdida no es bueno, se recalculan los pesos, pero siempre de Atras para Delante</p:text>
    <p:extLst>
      <p:ext uri="{C676402C-5697-4E1C-873F-D02D1690AC5C}">
        <p15:threadingInfo xmlns:p15="http://schemas.microsoft.com/office/powerpoint/2012/main" timeZoneBias="-60"/>
      </p:ext>
    </p:extLst>
  </p:cm>
  <p:cm authorId="1" dt="2021-02-05T19:42:43.267" idx="15">
    <p:pos x="146" y="146"/>
    <p:text>Vanishing gradient ==&gt; cuando los gradientes son muy bajos, el calculo hacia atrás acaba desvaneciendose los 'w' pesos</p:text>
    <p:extLst>
      <p:ext uri="{C676402C-5697-4E1C-873F-D02D1690AC5C}">
        <p15:threadingInfo xmlns:p15="http://schemas.microsoft.com/office/powerpoint/2012/main" timeZoneBias="-60"/>
      </p:ext>
    </p:extLst>
  </p:cm>
  <p:cm authorId="1" dt="2021-02-05T19:44:22.010" idx="16">
    <p:pos x="282" y="282"/>
    <p:text>Exploiting gradient ==&gt; cuando los gradientes son muy altos, y se recalcula  hacia atrás acaba elevandose tanto que 'w' los se disparan == petan</p:text>
    <p:extLst>
      <p:ext uri="{C676402C-5697-4E1C-873F-D02D1690AC5C}">
        <p15:threadingInfo xmlns:p15="http://schemas.microsoft.com/office/powerpoint/2012/main" timeZoneBias="-60"/>
      </p:ext>
    </p:extLst>
  </p:cm>
  <p:cm authorId="1" dt="2021-02-05T19:53:36.195" idx="21">
    <p:pos x="418" y="418"/>
    <p:text>La función de activación 'relu' no contribuye a que se desvanezca o explote, puesto que las neuranas que son 0 ó negativas se desactivan, esto minimiza estos efectos en el Backpropagation</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2-05T19:47:05.500" idx="17">
    <p:pos x="10" y="10"/>
    <p:text>escalar ==&gt; número suelto
vector ==&gt; es una serie de números 1D</p:text>
    <p:extLst>
      <p:ext uri="{C676402C-5697-4E1C-873F-D02D1690AC5C}">
        <p15:threadingInfo xmlns:p15="http://schemas.microsoft.com/office/powerpoint/2012/main" timeZoneBias="-60"/>
      </p:ext>
    </p:extLst>
  </p:cm>
  <p:cm authorId="1" dt="2021-02-05T19:47:39.336" idx="18">
    <p:pos x="146" y="146"/>
    <p:text>Un tensor de 1D es un vector
Un Tensor de 2D es una matriz
un tensor de 3D es un cubo
un tensor de 4D es un vector de cubos
un tensor de 5D es una matriz de cubos</p:text>
    <p:extLst>
      <p:ext uri="{C676402C-5697-4E1C-873F-D02D1690AC5C}">
        <p15:threadingInfo xmlns:p15="http://schemas.microsoft.com/office/powerpoint/2012/main" timeZoneBias="-60"/>
      </p:ext>
    </p:extLst>
  </p:cm>
  <p:cm authorId="1" dt="2021-02-05T19:49:04.151" idx="19">
    <p:pos x="282" y="282"/>
    <p:text>Las redes neuronales mandan números dentro de tensores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5" name="Google Shape;2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GB" dirty="0">
                <a:solidFill>
                  <a:srgbClr val="FF0000"/>
                </a:solidFill>
              </a:rPr>
              <a:t>Neural networks– Perceptron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EC81D16C-9BBB-4710-8D6F-382AA8C9221D}"/>
              </a:ext>
            </a:extLst>
          </p:cNvPr>
          <p:cNvPicPr>
            <a:picLocks noChangeAspect="1"/>
          </p:cNvPicPr>
          <p:nvPr/>
        </p:nvPicPr>
        <p:blipFill>
          <a:blip r:embed="rId2"/>
          <a:stretch>
            <a:fillRect/>
          </a:stretch>
        </p:blipFill>
        <p:spPr>
          <a:xfrm>
            <a:off x="968558" y="792480"/>
            <a:ext cx="10254883" cy="4013200"/>
          </a:xfrm>
          <a:prstGeom prst="rect">
            <a:avLst/>
          </a:prstGeom>
        </p:spPr>
      </p:pic>
    </p:spTree>
    <p:extLst>
      <p:ext uri="{BB962C8B-B14F-4D97-AF65-F5344CB8AC3E}">
        <p14:creationId xmlns:p14="http://schemas.microsoft.com/office/powerpoint/2010/main" val="350082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B8CCB953-B453-490F-B021-B13F90340703}"/>
              </a:ext>
            </a:extLst>
          </p:cNvPr>
          <p:cNvPicPr>
            <a:picLocks noChangeAspect="1"/>
          </p:cNvPicPr>
          <p:nvPr/>
        </p:nvPicPr>
        <p:blipFill>
          <a:blip r:embed="rId2"/>
          <a:stretch>
            <a:fillRect/>
          </a:stretch>
        </p:blipFill>
        <p:spPr>
          <a:xfrm>
            <a:off x="3238500" y="1285875"/>
            <a:ext cx="5715000" cy="4286250"/>
          </a:xfrm>
          <a:prstGeom prst="rect">
            <a:avLst/>
          </a:prstGeom>
        </p:spPr>
      </p:pic>
      <p:sp>
        <p:nvSpPr>
          <p:cNvPr id="4" name="Google Shape;95;ga8b485b1ff_0_256">
            <a:extLst>
              <a:ext uri="{FF2B5EF4-FFF2-40B4-BE49-F238E27FC236}">
                <a16:creationId xmlns:a16="http://schemas.microsoft.com/office/drawing/2014/main" id="{714DC940-42C1-4A6E-937D-EC5A310DB019}"/>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Layers with neurons</a:t>
            </a:r>
            <a:endParaRPr lang="en-GB" dirty="0">
              <a:solidFill>
                <a:srgbClr val="FFFFFF"/>
              </a:solidFill>
            </a:endParaRPr>
          </a:p>
        </p:txBody>
      </p:sp>
      <p:sp>
        <p:nvSpPr>
          <p:cNvPr id="5" name="Rectángulo 4">
            <a:extLst>
              <a:ext uri="{FF2B5EF4-FFF2-40B4-BE49-F238E27FC236}">
                <a16:creationId xmlns:a16="http://schemas.microsoft.com/office/drawing/2014/main" id="{2E1DFE5A-9BA2-43DF-8FC0-F30FDFA3ADC7}"/>
              </a:ext>
            </a:extLst>
          </p:cNvPr>
          <p:cNvSpPr/>
          <p:nvPr/>
        </p:nvSpPr>
        <p:spPr>
          <a:xfrm>
            <a:off x="7884160" y="1285875"/>
            <a:ext cx="2458720" cy="944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3923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B82B1E16-2CB7-4077-A7A4-0AC5A5DF9900}"/>
              </a:ext>
            </a:extLst>
          </p:cNvPr>
          <p:cNvPicPr>
            <a:picLocks noChangeAspect="1"/>
          </p:cNvPicPr>
          <p:nvPr/>
        </p:nvPicPr>
        <p:blipFill>
          <a:blip r:embed="rId2"/>
          <a:stretch>
            <a:fillRect/>
          </a:stretch>
        </p:blipFill>
        <p:spPr>
          <a:xfrm>
            <a:off x="3238500" y="1285875"/>
            <a:ext cx="5715000" cy="4286250"/>
          </a:xfrm>
          <a:prstGeom prst="rect">
            <a:avLst/>
          </a:prstGeom>
        </p:spPr>
      </p:pic>
      <p:sp>
        <p:nvSpPr>
          <p:cNvPr id="4" name="Google Shape;95;ga8b485b1ff_0_256">
            <a:extLst>
              <a:ext uri="{FF2B5EF4-FFF2-40B4-BE49-F238E27FC236}">
                <a16:creationId xmlns:a16="http://schemas.microsoft.com/office/drawing/2014/main" id="{ECD49BCA-8229-480B-ADAD-7B7C215992FD}"/>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Layers with neurons</a:t>
            </a:r>
            <a:endParaRPr lang="en-GB" dirty="0">
              <a:solidFill>
                <a:srgbClr val="FFFFFF"/>
              </a:solidFill>
            </a:endParaRPr>
          </a:p>
        </p:txBody>
      </p:sp>
      <p:sp>
        <p:nvSpPr>
          <p:cNvPr id="5" name="Rectángulo 4">
            <a:extLst>
              <a:ext uri="{FF2B5EF4-FFF2-40B4-BE49-F238E27FC236}">
                <a16:creationId xmlns:a16="http://schemas.microsoft.com/office/drawing/2014/main" id="{3C73334A-8C01-4319-911B-5CC970E65ADB}"/>
              </a:ext>
            </a:extLst>
          </p:cNvPr>
          <p:cNvSpPr/>
          <p:nvPr/>
        </p:nvSpPr>
        <p:spPr>
          <a:xfrm>
            <a:off x="7914640" y="1132840"/>
            <a:ext cx="2458720" cy="944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1888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faz de usuario gráfica&#10;&#10;Descripción generada automáticamente">
            <a:extLst>
              <a:ext uri="{FF2B5EF4-FFF2-40B4-BE49-F238E27FC236}">
                <a16:creationId xmlns:a16="http://schemas.microsoft.com/office/drawing/2014/main" id="{2ACAC50F-8896-46D7-B8FB-B99AE76AC509}"/>
              </a:ext>
            </a:extLst>
          </p:cNvPr>
          <p:cNvPicPr>
            <a:picLocks noChangeAspect="1"/>
          </p:cNvPicPr>
          <p:nvPr/>
        </p:nvPicPr>
        <p:blipFill>
          <a:blip r:embed="rId2"/>
          <a:stretch>
            <a:fillRect/>
          </a:stretch>
        </p:blipFill>
        <p:spPr>
          <a:xfrm>
            <a:off x="3376612" y="2195512"/>
            <a:ext cx="5438775" cy="2466975"/>
          </a:xfrm>
          <a:prstGeom prst="rect">
            <a:avLst/>
          </a:prstGeom>
        </p:spPr>
      </p:pic>
      <p:sp>
        <p:nvSpPr>
          <p:cNvPr id="4" name="Google Shape;95;ga8b485b1ff_0_256">
            <a:extLst>
              <a:ext uri="{FF2B5EF4-FFF2-40B4-BE49-F238E27FC236}">
                <a16:creationId xmlns:a16="http://schemas.microsoft.com/office/drawing/2014/main" id="{5DA35C3D-DAD2-4BCD-9ACA-5E4829559370}"/>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Cost function</a:t>
            </a:r>
            <a:endParaRPr lang="en-GB" dirty="0">
              <a:solidFill>
                <a:srgbClr val="FFFFFF"/>
              </a:solidFill>
            </a:endParaRPr>
          </a:p>
        </p:txBody>
      </p:sp>
    </p:spTree>
    <p:extLst>
      <p:ext uri="{BB962C8B-B14F-4D97-AF65-F5344CB8AC3E}">
        <p14:creationId xmlns:p14="http://schemas.microsoft.com/office/powerpoint/2010/main" val="239340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BFCB1BB5-A59F-42D6-9175-1DFB906AACD0}"/>
              </a:ext>
            </a:extLst>
          </p:cNvPr>
          <p:cNvPicPr>
            <a:picLocks noChangeAspect="1"/>
          </p:cNvPicPr>
          <p:nvPr/>
        </p:nvPicPr>
        <p:blipFill>
          <a:blip r:embed="rId2"/>
          <a:stretch>
            <a:fillRect/>
          </a:stretch>
        </p:blipFill>
        <p:spPr>
          <a:xfrm>
            <a:off x="3238500" y="1285875"/>
            <a:ext cx="5715000" cy="4286250"/>
          </a:xfrm>
          <a:prstGeom prst="rect">
            <a:avLst/>
          </a:prstGeom>
        </p:spPr>
      </p:pic>
      <p:sp>
        <p:nvSpPr>
          <p:cNvPr id="5" name="Google Shape;95;ga8b485b1ff_0_256">
            <a:extLst>
              <a:ext uri="{FF2B5EF4-FFF2-40B4-BE49-F238E27FC236}">
                <a16:creationId xmlns:a16="http://schemas.microsoft.com/office/drawing/2014/main" id="{9330AAD8-C1A6-4BD4-A146-1D21BF39BEDF}"/>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Cost function – example</a:t>
            </a:r>
            <a:endParaRPr lang="en-GB" dirty="0">
              <a:solidFill>
                <a:srgbClr val="FFFFFF"/>
              </a:solidFill>
            </a:endParaRPr>
          </a:p>
        </p:txBody>
      </p:sp>
      <p:sp>
        <p:nvSpPr>
          <p:cNvPr id="6" name="Rectángulo 5">
            <a:extLst>
              <a:ext uri="{FF2B5EF4-FFF2-40B4-BE49-F238E27FC236}">
                <a16:creationId xmlns:a16="http://schemas.microsoft.com/office/drawing/2014/main" id="{B644C71B-5BE3-42EB-9B9E-F0F2C55268CA}"/>
              </a:ext>
            </a:extLst>
          </p:cNvPr>
          <p:cNvSpPr/>
          <p:nvPr/>
        </p:nvSpPr>
        <p:spPr>
          <a:xfrm>
            <a:off x="7884160" y="1285875"/>
            <a:ext cx="2458720" cy="944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63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10;&#10;Descripción generada automáticamente">
            <a:extLst>
              <a:ext uri="{FF2B5EF4-FFF2-40B4-BE49-F238E27FC236}">
                <a16:creationId xmlns:a16="http://schemas.microsoft.com/office/drawing/2014/main" id="{6917117C-96A1-4884-BF67-DDC5E0758DE1}"/>
              </a:ext>
            </a:extLst>
          </p:cNvPr>
          <p:cNvPicPr>
            <a:picLocks noChangeAspect="1"/>
          </p:cNvPicPr>
          <p:nvPr/>
        </p:nvPicPr>
        <p:blipFill>
          <a:blip r:embed="rId2"/>
          <a:stretch>
            <a:fillRect/>
          </a:stretch>
        </p:blipFill>
        <p:spPr>
          <a:xfrm>
            <a:off x="3114675" y="1443037"/>
            <a:ext cx="5962650" cy="3971925"/>
          </a:xfrm>
          <a:prstGeom prst="rect">
            <a:avLst/>
          </a:prstGeom>
        </p:spPr>
      </p:pic>
      <p:sp>
        <p:nvSpPr>
          <p:cNvPr id="4" name="Google Shape;95;ga8b485b1ff_0_256">
            <a:extLst>
              <a:ext uri="{FF2B5EF4-FFF2-40B4-BE49-F238E27FC236}">
                <a16:creationId xmlns:a16="http://schemas.microsoft.com/office/drawing/2014/main" id="{3BA58BDD-5B07-4227-AEA1-25BDD5EF7DBF}"/>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Cost function – example</a:t>
            </a:r>
            <a:endParaRPr lang="en-GB" dirty="0">
              <a:solidFill>
                <a:srgbClr val="FFFFFF"/>
              </a:solidFill>
            </a:endParaRPr>
          </a:p>
        </p:txBody>
      </p:sp>
    </p:spTree>
    <p:extLst>
      <p:ext uri="{BB962C8B-B14F-4D97-AF65-F5344CB8AC3E}">
        <p14:creationId xmlns:p14="http://schemas.microsoft.com/office/powerpoint/2010/main" val="293360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Gráfico, Gráfico de superficie&#10;&#10;Descripción generada automáticamente">
            <a:extLst>
              <a:ext uri="{FF2B5EF4-FFF2-40B4-BE49-F238E27FC236}">
                <a16:creationId xmlns:a16="http://schemas.microsoft.com/office/drawing/2014/main" id="{B705834B-0B0A-43BB-AAF6-7BC509452FB9}"/>
              </a:ext>
            </a:extLst>
          </p:cNvPr>
          <p:cNvPicPr>
            <a:picLocks noChangeAspect="1"/>
          </p:cNvPicPr>
          <p:nvPr/>
        </p:nvPicPr>
        <p:blipFill>
          <a:blip r:embed="rId2"/>
          <a:stretch>
            <a:fillRect/>
          </a:stretch>
        </p:blipFill>
        <p:spPr>
          <a:xfrm>
            <a:off x="3614303" y="0"/>
            <a:ext cx="8458434" cy="6858000"/>
          </a:xfrm>
          <a:prstGeom prst="rect">
            <a:avLst/>
          </a:prstGeom>
        </p:spPr>
      </p:pic>
      <p:sp>
        <p:nvSpPr>
          <p:cNvPr id="4" name="Google Shape;95;ga8b485b1ff_0_256">
            <a:extLst>
              <a:ext uri="{FF2B5EF4-FFF2-40B4-BE49-F238E27FC236}">
                <a16:creationId xmlns:a16="http://schemas.microsoft.com/office/drawing/2014/main" id="{B2064384-6338-4C4C-A87C-BE4C8213C661}"/>
              </a:ext>
            </a:extLst>
          </p:cNvPr>
          <p:cNvSpPr txBox="1">
            <a:spLocks/>
          </p:cNvSpPr>
          <p:nvPr/>
        </p:nvSpPr>
        <p:spPr>
          <a:xfrm>
            <a:off x="474980" y="229130"/>
            <a:ext cx="2722763" cy="542999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sz="3600" dirty="0">
                <a:solidFill>
                  <a:srgbClr val="FF0000"/>
                </a:solidFill>
              </a:rPr>
              <a:t>Cost function  and Optimizer</a:t>
            </a:r>
            <a:endParaRPr lang="en-GB" sz="3600" dirty="0">
              <a:solidFill>
                <a:srgbClr val="FFFFFF"/>
              </a:solidFill>
            </a:endParaRPr>
          </a:p>
        </p:txBody>
      </p:sp>
    </p:spTree>
    <p:extLst>
      <p:ext uri="{BB962C8B-B14F-4D97-AF65-F5344CB8AC3E}">
        <p14:creationId xmlns:p14="http://schemas.microsoft.com/office/powerpoint/2010/main" val="375505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06434D3A-A9D6-4898-9D4A-DAA5DFA1C6A0}"/>
              </a:ext>
            </a:extLst>
          </p:cNvPr>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410132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E8B23235-24C9-4857-8822-3EE180C9B4D1}"/>
              </a:ext>
            </a:extLst>
          </p:cNvPr>
          <p:cNvPicPr>
            <a:picLocks noChangeAspect="1"/>
          </p:cNvPicPr>
          <p:nvPr/>
        </p:nvPicPr>
        <p:blipFill>
          <a:blip r:embed="rId2"/>
          <a:stretch>
            <a:fillRect/>
          </a:stretch>
        </p:blipFill>
        <p:spPr>
          <a:xfrm>
            <a:off x="3048000" y="1143000"/>
            <a:ext cx="6096000" cy="4572000"/>
          </a:xfrm>
          <a:prstGeom prst="rect">
            <a:avLst/>
          </a:prstGeom>
        </p:spPr>
      </p:pic>
      <p:sp>
        <p:nvSpPr>
          <p:cNvPr id="4" name="Google Shape;95;ga8b485b1ff_0_256">
            <a:extLst>
              <a:ext uri="{FF2B5EF4-FFF2-40B4-BE49-F238E27FC236}">
                <a16:creationId xmlns:a16="http://schemas.microsoft.com/office/drawing/2014/main" id="{0A7E546F-DC73-4D79-88BC-2771362B7D67}"/>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Backpropagation</a:t>
            </a:r>
            <a:endParaRPr lang="en-GB" dirty="0">
              <a:solidFill>
                <a:srgbClr val="FFFFFF"/>
              </a:solidFill>
            </a:endParaRPr>
          </a:p>
        </p:txBody>
      </p:sp>
      <p:sp>
        <p:nvSpPr>
          <p:cNvPr id="5" name="Google Shape;95;ga8b485b1ff_0_256">
            <a:extLst>
              <a:ext uri="{FF2B5EF4-FFF2-40B4-BE49-F238E27FC236}">
                <a16:creationId xmlns:a16="http://schemas.microsoft.com/office/drawing/2014/main" id="{A2B051F4-877B-490F-8E99-AF90AE67B0CF}"/>
              </a:ext>
            </a:extLst>
          </p:cNvPr>
          <p:cNvSpPr txBox="1">
            <a:spLocks/>
          </p:cNvSpPr>
          <p:nvPr/>
        </p:nvSpPr>
        <p:spPr>
          <a:xfrm>
            <a:off x="9032240" y="4085380"/>
            <a:ext cx="2722763" cy="17718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sz="2400" dirty="0">
                <a:solidFill>
                  <a:srgbClr val="FF0000"/>
                </a:solidFill>
              </a:rPr>
              <a:t>Vanishing gradient</a:t>
            </a:r>
          </a:p>
          <a:p>
            <a:pPr>
              <a:buClr>
                <a:srgbClr val="FF0000"/>
              </a:buClr>
              <a:buSzPts val="4400"/>
            </a:pPr>
            <a:r>
              <a:rPr lang="en-GB" sz="2400" dirty="0">
                <a:solidFill>
                  <a:srgbClr val="FF0000"/>
                </a:solidFill>
              </a:rPr>
              <a:t>and</a:t>
            </a:r>
          </a:p>
          <a:p>
            <a:pPr>
              <a:buClr>
                <a:srgbClr val="FF0000"/>
              </a:buClr>
              <a:buSzPts val="4400"/>
            </a:pPr>
            <a:r>
              <a:rPr lang="en-GB" sz="2400" dirty="0">
                <a:solidFill>
                  <a:srgbClr val="FF0000"/>
                </a:solidFill>
              </a:rPr>
              <a:t>Exploiting gradient</a:t>
            </a:r>
            <a:endParaRPr lang="en-GB" sz="2400" dirty="0">
              <a:solidFill>
                <a:srgbClr val="FFFFFF"/>
              </a:solidFill>
            </a:endParaRPr>
          </a:p>
        </p:txBody>
      </p:sp>
      <p:sp>
        <p:nvSpPr>
          <p:cNvPr id="6" name="Rectángulo 5">
            <a:extLst>
              <a:ext uri="{FF2B5EF4-FFF2-40B4-BE49-F238E27FC236}">
                <a16:creationId xmlns:a16="http://schemas.microsoft.com/office/drawing/2014/main" id="{500231F2-915F-454A-B66B-D60D249D34D5}"/>
              </a:ext>
            </a:extLst>
          </p:cNvPr>
          <p:cNvSpPr/>
          <p:nvPr/>
        </p:nvSpPr>
        <p:spPr>
          <a:xfrm>
            <a:off x="7990781" y="1203960"/>
            <a:ext cx="2458720" cy="944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816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649DF2E6-E34A-4423-A961-238905EE4A02}"/>
              </a:ext>
            </a:extLst>
          </p:cNvPr>
          <p:cNvPicPr>
            <a:picLocks noChangeAspect="1"/>
          </p:cNvPicPr>
          <p:nvPr/>
        </p:nvPicPr>
        <p:blipFill>
          <a:blip r:embed="rId2"/>
          <a:stretch>
            <a:fillRect/>
          </a:stretch>
        </p:blipFill>
        <p:spPr>
          <a:xfrm>
            <a:off x="1938939" y="1269023"/>
            <a:ext cx="8314121" cy="5420807"/>
          </a:xfrm>
          <a:prstGeom prst="rect">
            <a:avLst/>
          </a:prstGeom>
        </p:spPr>
      </p:pic>
      <p:sp>
        <p:nvSpPr>
          <p:cNvPr id="6" name="Google Shape;95;ga8b485b1ff_0_256">
            <a:extLst>
              <a:ext uri="{FF2B5EF4-FFF2-40B4-BE49-F238E27FC236}">
                <a16:creationId xmlns:a16="http://schemas.microsoft.com/office/drawing/2014/main" id="{180DD615-F9B7-4E85-A18B-AD2B2E8B9860}"/>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Tensors</a:t>
            </a:r>
            <a:endParaRPr lang="en-GB" dirty="0">
              <a:solidFill>
                <a:srgbClr val="FFFFFF"/>
              </a:solidFill>
            </a:endParaRPr>
          </a:p>
        </p:txBody>
      </p:sp>
    </p:spTree>
    <p:extLst>
      <p:ext uri="{BB962C8B-B14F-4D97-AF65-F5344CB8AC3E}">
        <p14:creationId xmlns:p14="http://schemas.microsoft.com/office/powerpoint/2010/main" val="1083549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79D34DE9-76A2-480D-97B2-3FEC71F6B049}"/>
              </a:ext>
            </a:extLst>
          </p:cNvPr>
          <p:cNvPicPr>
            <a:picLocks noChangeAspect="1"/>
          </p:cNvPicPr>
          <p:nvPr/>
        </p:nvPicPr>
        <p:blipFill>
          <a:blip r:embed="rId2"/>
          <a:stretch>
            <a:fillRect/>
          </a:stretch>
        </p:blipFill>
        <p:spPr>
          <a:xfrm>
            <a:off x="3037840" y="1393062"/>
            <a:ext cx="6492240" cy="4826204"/>
          </a:xfrm>
          <a:prstGeom prst="rect">
            <a:avLst/>
          </a:prstGeom>
        </p:spPr>
      </p:pic>
      <p:sp>
        <p:nvSpPr>
          <p:cNvPr id="6" name="Google Shape;95;ga8b485b1ff_0_256">
            <a:extLst>
              <a:ext uri="{FF2B5EF4-FFF2-40B4-BE49-F238E27FC236}">
                <a16:creationId xmlns:a16="http://schemas.microsoft.com/office/drawing/2014/main" id="{86786F98-7252-418A-9E86-438C7F4E3C00}"/>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Neuron</a:t>
            </a:r>
            <a:endParaRPr lang="en-GB" dirty="0">
              <a:solidFill>
                <a:srgbClr val="FFFFFF"/>
              </a:solidFill>
            </a:endParaRPr>
          </a:p>
        </p:txBody>
      </p:sp>
    </p:spTree>
    <p:extLst>
      <p:ext uri="{BB962C8B-B14F-4D97-AF65-F5344CB8AC3E}">
        <p14:creationId xmlns:p14="http://schemas.microsoft.com/office/powerpoint/2010/main" val="17253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ga8b485b1ff_0_256">
            <a:extLst>
              <a:ext uri="{FF2B5EF4-FFF2-40B4-BE49-F238E27FC236}">
                <a16:creationId xmlns:a16="http://schemas.microsoft.com/office/drawing/2014/main" id="{83BE9B41-6ECC-4DA0-AD30-530B095C4B04}"/>
              </a:ext>
            </a:extLst>
          </p:cNvPr>
          <p:cNvSpPr txBox="1">
            <a:spLocks/>
          </p:cNvSpPr>
          <p:nvPr/>
        </p:nvSpPr>
        <p:spPr>
          <a:xfrm>
            <a:off x="789940" y="24033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Questions</a:t>
            </a:r>
            <a:endParaRPr lang="en-GB" dirty="0">
              <a:solidFill>
                <a:srgbClr val="FFFFFF"/>
              </a:solidFill>
            </a:endParaRPr>
          </a:p>
        </p:txBody>
      </p:sp>
    </p:spTree>
    <p:extLst>
      <p:ext uri="{BB962C8B-B14F-4D97-AF65-F5344CB8AC3E}">
        <p14:creationId xmlns:p14="http://schemas.microsoft.com/office/powerpoint/2010/main" val="390002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10;&#10;Descripción generada automáticamente">
            <a:extLst>
              <a:ext uri="{FF2B5EF4-FFF2-40B4-BE49-F238E27FC236}">
                <a16:creationId xmlns:a16="http://schemas.microsoft.com/office/drawing/2014/main" id="{E32B4FAC-BB9A-4AEE-B24F-90D6BAF31B74}"/>
              </a:ext>
            </a:extLst>
          </p:cNvPr>
          <p:cNvPicPr>
            <a:picLocks noChangeAspect="1"/>
          </p:cNvPicPr>
          <p:nvPr/>
        </p:nvPicPr>
        <p:blipFill>
          <a:blip r:embed="rId2"/>
          <a:stretch>
            <a:fillRect/>
          </a:stretch>
        </p:blipFill>
        <p:spPr>
          <a:xfrm>
            <a:off x="2307275" y="1835702"/>
            <a:ext cx="8049108" cy="3965658"/>
          </a:xfrm>
          <a:prstGeom prst="rect">
            <a:avLst/>
          </a:prstGeom>
        </p:spPr>
      </p:pic>
      <p:sp>
        <p:nvSpPr>
          <p:cNvPr id="8" name="Google Shape;95;ga8b485b1ff_0_256">
            <a:extLst>
              <a:ext uri="{FF2B5EF4-FFF2-40B4-BE49-F238E27FC236}">
                <a16:creationId xmlns:a16="http://schemas.microsoft.com/office/drawing/2014/main" id="{BE4C25B8-0F96-4C74-8633-CAC526B2F220}"/>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Perceptron = 1 Neuron</a:t>
            </a:r>
            <a:endParaRPr lang="en-GB" dirty="0">
              <a:solidFill>
                <a:srgbClr val="FFFFFF"/>
              </a:solidFill>
            </a:endParaRPr>
          </a:p>
        </p:txBody>
      </p:sp>
    </p:spTree>
    <p:extLst>
      <p:ext uri="{BB962C8B-B14F-4D97-AF65-F5344CB8AC3E}">
        <p14:creationId xmlns:p14="http://schemas.microsoft.com/office/powerpoint/2010/main" val="360342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Esquemático&#10;&#10;Descripción generada automáticamente">
            <a:extLst>
              <a:ext uri="{FF2B5EF4-FFF2-40B4-BE49-F238E27FC236}">
                <a16:creationId xmlns:a16="http://schemas.microsoft.com/office/drawing/2014/main" id="{E878F9FC-E173-449F-A0EF-BE97642C1D5C}"/>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Rectángulo 3">
            <a:extLst>
              <a:ext uri="{FF2B5EF4-FFF2-40B4-BE49-F238E27FC236}">
                <a16:creationId xmlns:a16="http://schemas.microsoft.com/office/drawing/2014/main" id="{8271E8D1-3024-4346-83F0-43CD830B2682}"/>
              </a:ext>
            </a:extLst>
          </p:cNvPr>
          <p:cNvSpPr/>
          <p:nvPr/>
        </p:nvSpPr>
        <p:spPr>
          <a:xfrm>
            <a:off x="8859520" y="81280"/>
            <a:ext cx="2458720" cy="944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306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2896B3E0-3150-4807-8F75-754403D7350C}"/>
              </a:ext>
            </a:extLst>
          </p:cNvPr>
          <p:cNvPicPr>
            <a:picLocks noChangeAspect="1"/>
          </p:cNvPicPr>
          <p:nvPr/>
        </p:nvPicPr>
        <p:blipFill>
          <a:blip r:embed="rId2"/>
          <a:stretch>
            <a:fillRect/>
          </a:stretch>
        </p:blipFill>
        <p:spPr>
          <a:xfrm>
            <a:off x="1507329" y="548640"/>
            <a:ext cx="9177341" cy="5962988"/>
          </a:xfrm>
          <a:prstGeom prst="rect">
            <a:avLst/>
          </a:prstGeom>
        </p:spPr>
      </p:pic>
    </p:spTree>
    <p:extLst>
      <p:ext uri="{BB962C8B-B14F-4D97-AF65-F5344CB8AC3E}">
        <p14:creationId xmlns:p14="http://schemas.microsoft.com/office/powerpoint/2010/main" val="424513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exto&#10;&#10;Descripción generada automáticamente">
            <a:extLst>
              <a:ext uri="{FF2B5EF4-FFF2-40B4-BE49-F238E27FC236}">
                <a16:creationId xmlns:a16="http://schemas.microsoft.com/office/drawing/2014/main" id="{EF1C9428-1146-4C12-82FB-3163964A2B2F}"/>
              </a:ext>
            </a:extLst>
          </p:cNvPr>
          <p:cNvPicPr>
            <a:picLocks noChangeAspect="1"/>
          </p:cNvPicPr>
          <p:nvPr/>
        </p:nvPicPr>
        <p:blipFill>
          <a:blip r:embed="rId2"/>
          <a:stretch>
            <a:fillRect/>
          </a:stretch>
        </p:blipFill>
        <p:spPr>
          <a:xfrm>
            <a:off x="605418" y="1371600"/>
            <a:ext cx="10557414" cy="2868975"/>
          </a:xfrm>
          <a:prstGeom prst="rect">
            <a:avLst/>
          </a:prstGeom>
        </p:spPr>
      </p:pic>
      <p:sp>
        <p:nvSpPr>
          <p:cNvPr id="4" name="Google Shape;95;ga8b485b1ff_0_256">
            <a:extLst>
              <a:ext uri="{FF2B5EF4-FFF2-40B4-BE49-F238E27FC236}">
                <a16:creationId xmlns:a16="http://schemas.microsoft.com/office/drawing/2014/main" id="{73E7E710-E50E-4EF4-A323-FFCA0585F912}"/>
              </a:ext>
            </a:extLst>
          </p:cNvPr>
          <p:cNvSpPr txBox="1">
            <a:spLocks/>
          </p:cNvSpPr>
          <p:nvPr/>
        </p:nvSpPr>
        <p:spPr>
          <a:xfrm>
            <a:off x="891540" y="168170"/>
            <a:ext cx="10408920" cy="14371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n-GB" dirty="0">
                <a:solidFill>
                  <a:srgbClr val="FF0000"/>
                </a:solidFill>
              </a:rPr>
              <a:t>Activation function</a:t>
            </a:r>
            <a:endParaRPr lang="en-GB" dirty="0">
              <a:solidFill>
                <a:srgbClr val="FFFFFF"/>
              </a:solidFill>
            </a:endParaRPr>
          </a:p>
        </p:txBody>
      </p:sp>
    </p:spTree>
    <p:extLst>
      <p:ext uri="{BB962C8B-B14F-4D97-AF65-F5344CB8AC3E}">
        <p14:creationId xmlns:p14="http://schemas.microsoft.com/office/powerpoint/2010/main" val="339155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agrama&#10;&#10;Descripción generada automáticamente">
            <a:extLst>
              <a:ext uri="{FF2B5EF4-FFF2-40B4-BE49-F238E27FC236}">
                <a16:creationId xmlns:a16="http://schemas.microsoft.com/office/drawing/2014/main" id="{24922E68-597B-4BCC-98A3-8C2AF7615BF2}"/>
              </a:ext>
            </a:extLst>
          </p:cNvPr>
          <p:cNvPicPr>
            <a:picLocks noChangeAspect="1"/>
          </p:cNvPicPr>
          <p:nvPr/>
        </p:nvPicPr>
        <p:blipFill>
          <a:blip r:embed="rId2"/>
          <a:stretch>
            <a:fillRect/>
          </a:stretch>
        </p:blipFill>
        <p:spPr>
          <a:xfrm>
            <a:off x="1951455" y="291059"/>
            <a:ext cx="8882079" cy="4159332"/>
          </a:xfrm>
          <a:prstGeom prst="rect">
            <a:avLst/>
          </a:prstGeom>
        </p:spPr>
      </p:pic>
      <p:pic>
        <p:nvPicPr>
          <p:cNvPr id="5" name="Imagen 4">
            <a:extLst>
              <a:ext uri="{FF2B5EF4-FFF2-40B4-BE49-F238E27FC236}">
                <a16:creationId xmlns:a16="http://schemas.microsoft.com/office/drawing/2014/main" id="{FC44DBA1-EB49-4AF6-9ACF-BF0CF4DA92F4}"/>
              </a:ext>
            </a:extLst>
          </p:cNvPr>
          <p:cNvPicPr>
            <a:picLocks noChangeAspect="1"/>
          </p:cNvPicPr>
          <p:nvPr/>
        </p:nvPicPr>
        <p:blipFill>
          <a:blip r:embed="rId3"/>
          <a:stretch>
            <a:fillRect/>
          </a:stretch>
        </p:blipFill>
        <p:spPr>
          <a:xfrm>
            <a:off x="645908" y="4643742"/>
            <a:ext cx="10900184" cy="832498"/>
          </a:xfrm>
          <a:prstGeom prst="rect">
            <a:avLst/>
          </a:prstGeom>
        </p:spPr>
      </p:pic>
      <p:pic>
        <p:nvPicPr>
          <p:cNvPr id="7" name="Imagen 6">
            <a:extLst>
              <a:ext uri="{FF2B5EF4-FFF2-40B4-BE49-F238E27FC236}">
                <a16:creationId xmlns:a16="http://schemas.microsoft.com/office/drawing/2014/main" id="{C093130F-DDB0-4C18-BFB3-CEEDD965D531}"/>
              </a:ext>
            </a:extLst>
          </p:cNvPr>
          <p:cNvPicPr>
            <a:picLocks noChangeAspect="1"/>
          </p:cNvPicPr>
          <p:nvPr/>
        </p:nvPicPr>
        <p:blipFill>
          <a:blip r:embed="rId4"/>
          <a:stretch>
            <a:fillRect/>
          </a:stretch>
        </p:blipFill>
        <p:spPr>
          <a:xfrm>
            <a:off x="645908" y="5723505"/>
            <a:ext cx="10900184" cy="778584"/>
          </a:xfrm>
          <a:prstGeom prst="rect">
            <a:avLst/>
          </a:prstGeom>
        </p:spPr>
      </p:pic>
    </p:spTree>
    <p:extLst>
      <p:ext uri="{BB962C8B-B14F-4D97-AF65-F5344CB8AC3E}">
        <p14:creationId xmlns:p14="http://schemas.microsoft.com/office/powerpoint/2010/main" val="2410873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agrama&#10;&#10;Descripción generada automáticamente">
            <a:extLst>
              <a:ext uri="{FF2B5EF4-FFF2-40B4-BE49-F238E27FC236}">
                <a16:creationId xmlns:a16="http://schemas.microsoft.com/office/drawing/2014/main" id="{4672A72C-2A4F-4C93-B76B-9BD9897346DA}"/>
              </a:ext>
            </a:extLst>
          </p:cNvPr>
          <p:cNvPicPr>
            <a:picLocks noChangeAspect="1"/>
          </p:cNvPicPr>
          <p:nvPr/>
        </p:nvPicPr>
        <p:blipFill>
          <a:blip r:embed="rId2"/>
          <a:stretch>
            <a:fillRect/>
          </a:stretch>
        </p:blipFill>
        <p:spPr>
          <a:xfrm>
            <a:off x="1292458" y="369576"/>
            <a:ext cx="9607083" cy="5088300"/>
          </a:xfrm>
          <a:prstGeom prst="rect">
            <a:avLst/>
          </a:prstGeom>
        </p:spPr>
      </p:pic>
      <p:pic>
        <p:nvPicPr>
          <p:cNvPr id="5" name="Imagen 4">
            <a:extLst>
              <a:ext uri="{FF2B5EF4-FFF2-40B4-BE49-F238E27FC236}">
                <a16:creationId xmlns:a16="http://schemas.microsoft.com/office/drawing/2014/main" id="{6203A777-550A-4F8C-8C8A-DE46C68C77A5}"/>
              </a:ext>
            </a:extLst>
          </p:cNvPr>
          <p:cNvPicPr>
            <a:picLocks noChangeAspect="1"/>
          </p:cNvPicPr>
          <p:nvPr/>
        </p:nvPicPr>
        <p:blipFill>
          <a:blip r:embed="rId3"/>
          <a:stretch>
            <a:fillRect/>
          </a:stretch>
        </p:blipFill>
        <p:spPr>
          <a:xfrm>
            <a:off x="996867" y="5707365"/>
            <a:ext cx="10198265" cy="927115"/>
          </a:xfrm>
          <a:prstGeom prst="rect">
            <a:avLst/>
          </a:prstGeom>
        </p:spPr>
      </p:pic>
    </p:spTree>
    <p:extLst>
      <p:ext uri="{BB962C8B-B14F-4D97-AF65-F5344CB8AC3E}">
        <p14:creationId xmlns:p14="http://schemas.microsoft.com/office/powerpoint/2010/main" val="181572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185683D4-8A9B-4769-8817-310BD00C8ECC}"/>
              </a:ext>
            </a:extLst>
          </p:cNvPr>
          <p:cNvPicPr>
            <a:picLocks noChangeAspect="1"/>
          </p:cNvPicPr>
          <p:nvPr/>
        </p:nvPicPr>
        <p:blipFill>
          <a:blip r:embed="rId2"/>
          <a:stretch>
            <a:fillRect/>
          </a:stretch>
        </p:blipFill>
        <p:spPr>
          <a:xfrm>
            <a:off x="3098800" y="3124200"/>
            <a:ext cx="6181962" cy="3085070"/>
          </a:xfrm>
          <a:prstGeom prst="rect">
            <a:avLst/>
          </a:prstGeom>
        </p:spPr>
      </p:pic>
      <p:pic>
        <p:nvPicPr>
          <p:cNvPr id="5" name="Imagen 4" descr="Texto&#10;&#10;Descripción generada automáticamente">
            <a:extLst>
              <a:ext uri="{FF2B5EF4-FFF2-40B4-BE49-F238E27FC236}">
                <a16:creationId xmlns:a16="http://schemas.microsoft.com/office/drawing/2014/main" id="{E0FCB9DF-0E24-4677-8EF6-1FE66B8A65C2}"/>
              </a:ext>
            </a:extLst>
          </p:cNvPr>
          <p:cNvPicPr>
            <a:picLocks noChangeAspect="1"/>
          </p:cNvPicPr>
          <p:nvPr/>
        </p:nvPicPr>
        <p:blipFill>
          <a:blip r:embed="rId3"/>
          <a:stretch>
            <a:fillRect/>
          </a:stretch>
        </p:blipFill>
        <p:spPr>
          <a:xfrm>
            <a:off x="400306" y="548640"/>
            <a:ext cx="11391388" cy="2171347"/>
          </a:xfrm>
          <a:prstGeom prst="rect">
            <a:avLst/>
          </a:prstGeom>
        </p:spPr>
      </p:pic>
    </p:spTree>
    <p:extLst>
      <p:ext uri="{BB962C8B-B14F-4D97-AF65-F5344CB8AC3E}">
        <p14:creationId xmlns:p14="http://schemas.microsoft.com/office/powerpoint/2010/main" val="216616164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40</Words>
  <Application>Microsoft Office PowerPoint</Application>
  <PresentationFormat>Panorámica</PresentationFormat>
  <Paragraphs>17</Paragraphs>
  <Slides>20</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Calibri</vt:lpstr>
      <vt:lpstr>Office Theme</vt:lpstr>
      <vt:lpstr>Neural networks– Perceptron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Perceptron</dc:title>
  <dc:creator>Gabriel VT</dc:creator>
  <cp:lastModifiedBy>Pilar Denia</cp:lastModifiedBy>
  <cp:revision>19</cp:revision>
  <dcterms:created xsi:type="dcterms:W3CDTF">2020-05-12T19:48:30Z</dcterms:created>
  <dcterms:modified xsi:type="dcterms:W3CDTF">2021-02-05T19:01:17Z</dcterms:modified>
</cp:coreProperties>
</file>